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8" r:id="rId2"/>
    <p:sldId id="260" r:id="rId3"/>
    <p:sldId id="259" r:id="rId4"/>
    <p:sldId id="263" r:id="rId5"/>
    <p:sldId id="495" r:id="rId6"/>
    <p:sldId id="283" r:id="rId7"/>
    <p:sldId id="452" r:id="rId8"/>
    <p:sldId id="278" r:id="rId9"/>
    <p:sldId id="277" r:id="rId10"/>
    <p:sldId id="279" r:id="rId11"/>
    <p:sldId id="280" r:id="rId12"/>
    <p:sldId id="438" r:id="rId13"/>
    <p:sldId id="441" r:id="rId14"/>
    <p:sldId id="440" r:id="rId15"/>
    <p:sldId id="451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73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2" r:id="rId34"/>
    <p:sldId id="493" r:id="rId35"/>
    <p:sldId id="471" r:id="rId36"/>
    <p:sldId id="474" r:id="rId37"/>
    <p:sldId id="475" r:id="rId38"/>
    <p:sldId id="476" r:id="rId39"/>
    <p:sldId id="479" r:id="rId40"/>
    <p:sldId id="477" r:id="rId41"/>
    <p:sldId id="478" r:id="rId42"/>
    <p:sldId id="480" r:id="rId43"/>
    <p:sldId id="481" r:id="rId44"/>
    <p:sldId id="482" r:id="rId45"/>
    <p:sldId id="483" r:id="rId46"/>
    <p:sldId id="484" r:id="rId47"/>
    <p:sldId id="490" r:id="rId48"/>
    <p:sldId id="485" r:id="rId49"/>
    <p:sldId id="486" r:id="rId50"/>
    <p:sldId id="487" r:id="rId51"/>
    <p:sldId id="488" r:id="rId52"/>
    <p:sldId id="489" r:id="rId53"/>
    <p:sldId id="491" r:id="rId54"/>
    <p:sldId id="492" r:id="rId55"/>
    <p:sldId id="494" r:id="rId56"/>
    <p:sldId id="453" r:id="rId57"/>
    <p:sldId id="45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0"/>
            <p14:sldId id="259"/>
            <p14:sldId id="263"/>
            <p14:sldId id="495"/>
            <p14:sldId id="283"/>
            <p14:sldId id="452"/>
            <p14:sldId id="278"/>
            <p14:sldId id="277"/>
            <p14:sldId id="279"/>
            <p14:sldId id="280"/>
            <p14:sldId id="438"/>
            <p14:sldId id="441"/>
            <p14:sldId id="440"/>
            <p14:sldId id="451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73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93"/>
            <p14:sldId id="471"/>
            <p14:sldId id="474"/>
            <p14:sldId id="475"/>
            <p14:sldId id="476"/>
            <p14:sldId id="479"/>
            <p14:sldId id="477"/>
            <p14:sldId id="478"/>
            <p14:sldId id="480"/>
            <p14:sldId id="481"/>
            <p14:sldId id="482"/>
            <p14:sldId id="483"/>
            <p14:sldId id="484"/>
            <p14:sldId id="490"/>
            <p14:sldId id="485"/>
            <p14:sldId id="486"/>
            <p14:sldId id="487"/>
            <p14:sldId id="488"/>
            <p14:sldId id="489"/>
            <p14:sldId id="491"/>
            <p14:sldId id="492"/>
            <p14:sldId id="494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8239"/>
    <a:srgbClr val="00100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7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0A7C-0516-4EEC-ABF2-5EC2E8F277D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E341-7FA7-4D97-982A-779D612A9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https://jamanetwork.com/journals/jamaoncology/fullarticle/2591161</a:t>
            </a:r>
          </a:p>
          <a:p>
            <a:endParaRPr lang="en-US" dirty="0"/>
          </a:p>
          <a:p>
            <a:r>
              <a:rPr lang="en-US" dirty="0"/>
              <a:t>West H. Novel Precision Medicine Trial Designs: Umbrellas and Baskets. </a:t>
            </a:r>
            <a:r>
              <a:rPr lang="en-US" i="1" dirty="0"/>
              <a:t>JAMA Oncol.</a:t>
            </a:r>
            <a:r>
              <a:rPr lang="en-US" dirty="0"/>
              <a:t> 2017;3(3):423. doi:10.1001/jamaoncol.2016.5299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0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8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lexbiostats/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5057"/>
            <a:ext cx="9144000" cy="1144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1007"/>
                </a:solidFill>
                <a:latin typeface="Arial Black" panose="020B0A04020102020204" pitchFamily="34" charset="0"/>
              </a:rPr>
              <a:t>Bayesian Modeling in Oncology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solidFill>
                  <a:srgbClr val="001007"/>
                </a:solidFill>
              </a:rPr>
              <a:t>Part 3: Statistical Considerations for Master Protocols</a:t>
            </a:r>
          </a:p>
          <a:p>
            <a:endParaRPr lang="en-US" dirty="0">
              <a:solidFill>
                <a:srgbClr val="001007"/>
              </a:solidFill>
            </a:endParaRPr>
          </a:p>
          <a:p>
            <a:r>
              <a:rPr lang="en-US" dirty="0">
                <a:solidFill>
                  <a:srgbClr val="001007"/>
                </a:solidFill>
              </a:rPr>
              <a:t>Stat4Onc Short Course</a:t>
            </a:r>
          </a:p>
          <a:p>
            <a:r>
              <a:rPr lang="en-US" dirty="0">
                <a:solidFill>
                  <a:srgbClr val="001007"/>
                </a:solidFill>
              </a:rPr>
              <a:t>May 10,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105C-3844-CC54-E8CD-DC075236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 Innovation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EA07DC-8170-EA4E-FDD4-4CFA0092A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Woodcock and LaVange describe the many areas of innovation that can be found in master protocols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7" name="Picture 2" descr="https://www.nejm.org/na101/home/literatum/publisher/mms/journals/content/nejm/2017/nejm_2017.377.issue-1/nejmra1510062/20180122/images/img_medium/nejmra1510062_f3.jpeg">
            <a:extLst>
              <a:ext uri="{FF2B5EF4-FFF2-40B4-BE49-F238E27FC236}">
                <a16:creationId xmlns:a16="http://schemas.microsoft.com/office/drawing/2014/main" id="{8CBE05BC-059F-F294-E56C-AAEBCF703F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65" y="1825625"/>
            <a:ext cx="45208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11CF-3E78-E95F-BCCA-33DCE14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Classes of Master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2BB59-04D3-E231-5A0C-A9E90C22EB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762353"/>
            <a:ext cx="8417265" cy="42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7544-A327-46A2-ADF1-65186EB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Umbrellas and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B4C5-21DB-41F6-B2A8-D4E67A1A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B2E45-ED5A-451D-8439-D7F312BA85DA}"/>
              </a:ext>
            </a:extLst>
          </p:cNvPr>
          <p:cNvSpPr txBox="1">
            <a:spLocks/>
          </p:cNvSpPr>
          <p:nvPr/>
        </p:nvSpPr>
        <p:spPr>
          <a:xfrm>
            <a:off x="7071738" y="1870966"/>
            <a:ext cx="4769931" cy="4557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Umbrella trials identify a single (broad) disease, but then further classified by subtypes and treated accordingly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Basket trials identify a common mutation (or trait) across sites and then treat all with a common intervention</a:t>
            </a:r>
          </a:p>
        </p:txBody>
      </p:sp>
      <p:pic>
        <p:nvPicPr>
          <p:cNvPr id="2052" name="Picture 4" descr="Image description not available.">
            <a:extLst>
              <a:ext uri="{FF2B5EF4-FFF2-40B4-BE49-F238E27FC236}">
                <a16:creationId xmlns:a16="http://schemas.microsoft.com/office/drawing/2014/main" id="{5DA06E83-CFDB-4303-BFFF-0DE8F6DE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" y="1870966"/>
            <a:ext cx="6489065" cy="43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446B77-1969-5D95-36D8-1FA106F90AF1}"/>
              </a:ext>
            </a:extLst>
          </p:cNvPr>
          <p:cNvSpPr txBox="1"/>
          <p:nvPr/>
        </p:nvSpPr>
        <p:spPr>
          <a:xfrm>
            <a:off x="2908112" y="6197009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West (2017)</a:t>
            </a:r>
          </a:p>
        </p:txBody>
      </p:sp>
    </p:spTree>
    <p:extLst>
      <p:ext uri="{BB962C8B-B14F-4D97-AF65-F5344CB8AC3E}">
        <p14:creationId xmlns:p14="http://schemas.microsoft.com/office/powerpoint/2010/main" val="427987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887F-2EF3-446F-98D8-D8978B7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2" name="Picture 2" descr="https://www.nejm.org/na101/home/literatum/publisher/mms/journals/content/nejm/2017/nejm_2017.377.issue-1/nejmra1510062/20180122/images/img_xlarge/nejmra1510062_f1.jpeg">
            <a:extLst>
              <a:ext uri="{FF2B5EF4-FFF2-40B4-BE49-F238E27FC236}">
                <a16:creationId xmlns:a16="http://schemas.microsoft.com/office/drawing/2014/main" id="{4751966B-B05D-4325-AC75-56D360C0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873213"/>
            <a:ext cx="7589203" cy="58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CCB18-422A-4017-94AA-7E5BCA3DEF2C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Another example figure of basket and umbrella designs (Figure 1 from Woodcock and LaVange)</a:t>
            </a:r>
          </a:p>
        </p:txBody>
      </p:sp>
    </p:spTree>
    <p:extLst>
      <p:ext uri="{BB962C8B-B14F-4D97-AF65-F5344CB8AC3E}">
        <p14:creationId xmlns:p14="http://schemas.microsoft.com/office/powerpoint/2010/main" val="77350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DE5D-5B43-4E15-94EC-666FAD1C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BB41-CA08-45EC-BCF9-4462C11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9037D-A882-4B2D-975F-AF0239F9EF98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Platform designs can be very flexible and potentially complex (Figure 2 from Woodcock and LaVange)</a:t>
            </a:r>
          </a:p>
        </p:txBody>
      </p:sp>
      <p:pic>
        <p:nvPicPr>
          <p:cNvPr id="1026" name="Picture 2" descr="https://www.nejm.org/na101/home/literatum/publisher/mms/journals/content/nejm/2017/nejm_2017.377.issue-1/nejmra1510062/20180122/images/img_xlarge/nejmra1510062_f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79" y="1729481"/>
            <a:ext cx="774186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0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D4E4-138B-425A-B2AA-4576A54E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4088-D5D1-4425-9E46-AA01B49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Designs can be noncomparative or comparative</a:t>
            </a:r>
          </a:p>
          <a:p>
            <a:pPr lvl="1"/>
            <a:r>
              <a:rPr lang="en-US" dirty="0"/>
              <a:t>If comparative, you may have a common control group or multiple control groups depending on design</a:t>
            </a:r>
          </a:p>
          <a:p>
            <a:r>
              <a:rPr lang="en-US" dirty="0"/>
              <a:t>Designs can include adaptive elements or not</a:t>
            </a:r>
          </a:p>
          <a:p>
            <a:r>
              <a:rPr lang="en-US" dirty="0"/>
              <a:t>Designs can be exploratory or confirmatory</a:t>
            </a:r>
          </a:p>
          <a:p>
            <a:r>
              <a:rPr lang="en-US" dirty="0"/>
              <a:t>LOTS of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176B5-8524-4983-8BA9-B231286B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 descr="Calculator, pen, compass, money and a paper with graphs printed on it">
            <a:extLst>
              <a:ext uri="{FF2B5EF4-FFF2-40B4-BE49-F238E27FC236}">
                <a16:creationId xmlns:a16="http://schemas.microsoft.com/office/drawing/2014/main" id="{27240BC1-58F8-DE1D-E34A-DC45ECB22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922E29-2EF8-CE1F-EDF5-7E3040A6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Statistical Considerations for Master Protocols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FDF76-4E57-38E2-85E4-F3872E4A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i="1" dirty="0">
                <a:solidFill>
                  <a:srgbClr val="FFFFFF"/>
                </a:solidFill>
              </a:rPr>
              <a:t>with Motivating Trial &amp; Illustrations via Simulation Studies</a:t>
            </a:r>
          </a:p>
        </p:txBody>
      </p:sp>
    </p:spTree>
    <p:extLst>
      <p:ext uri="{BB962C8B-B14F-4D97-AF65-F5344CB8AC3E}">
        <p14:creationId xmlns:p14="http://schemas.microsoft.com/office/powerpoint/2010/main" val="329581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0E6B-7081-FAEF-3A50-388C2EE7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Basket Trial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636C539-6D22-B2BD-4970-5F3CD9D1FD57}"/>
              </a:ext>
            </a:extLst>
          </p:cNvPr>
          <p:cNvSpPr/>
          <p:nvPr/>
        </p:nvSpPr>
        <p:spPr>
          <a:xfrm>
            <a:off x="911532" y="1792730"/>
            <a:ext cx="6257186" cy="41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6ED2-23D7-F7A9-15D6-D9FAE67C6A21}"/>
              </a:ext>
            </a:extLst>
          </p:cNvPr>
          <p:cNvSpPr txBox="1"/>
          <p:nvPr/>
        </p:nvSpPr>
        <p:spPr>
          <a:xfrm>
            <a:off x="911532" y="6019061"/>
            <a:ext cx="1843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Heinrich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24068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E405-B690-F666-46BD-C17DBF71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Imatinib Trial Results and Challenges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F47CEFE-0A41-3B99-A1A2-3D117328201F}"/>
              </a:ext>
            </a:extLst>
          </p:cNvPr>
          <p:cNvSpPr/>
          <p:nvPr/>
        </p:nvSpPr>
        <p:spPr>
          <a:xfrm>
            <a:off x="838200" y="2051308"/>
            <a:ext cx="5305148" cy="4407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E5E22-6936-FA1B-1CC9-7156B99B9805}"/>
              </a:ext>
            </a:extLst>
          </p:cNvPr>
          <p:cNvSpPr txBox="1"/>
          <p:nvPr/>
        </p:nvSpPr>
        <p:spPr>
          <a:xfrm>
            <a:off x="6391922" y="2214978"/>
            <a:ext cx="53051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we have small </a:t>
            </a:r>
            <a:r>
              <a:rPr lang="en-US" sz="2400" i="1" dirty="0"/>
              <a:t>n</a:t>
            </a:r>
            <a:r>
              <a:rPr lang="en-US" sz="2400" dirty="0"/>
              <a:t> for each indication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Indication/subgroup heterogeneity is likely (i.e., we might not expect the same result across all baskets)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Operating characteristics, such as power and type I error rates have additional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Depending on the stage of research, we may wish to terminate early for futility and/or efficacy</a:t>
            </a:r>
          </a:p>
        </p:txBody>
      </p:sp>
    </p:spTree>
    <p:extLst>
      <p:ext uri="{BB962C8B-B14F-4D97-AF65-F5344CB8AC3E}">
        <p14:creationId xmlns:p14="http://schemas.microsoft.com/office/powerpoint/2010/main" val="16083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8203-4AE7-2345-61C5-F435290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Example: Trial with 5 Baskets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029E3-4061-466A-D45B-2D726CF29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452"/>
            <a:ext cx="6625053" cy="48577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29EA3-1007-8429-2C18-9C7298E8B804}"/>
              </a:ext>
            </a:extLst>
          </p:cNvPr>
          <p:cNvSpPr txBox="1"/>
          <p:nvPr/>
        </p:nvSpPr>
        <p:spPr>
          <a:xfrm>
            <a:off x="7679987" y="1848255"/>
            <a:ext cx="40856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each basket is either a null or alternative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a total of 6 possible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Range from completely exchangeable [1 or 6] to meta-subgroups [2-5]</a:t>
            </a:r>
          </a:p>
        </p:txBody>
      </p:sp>
    </p:spTree>
    <p:extLst>
      <p:ext uri="{BB962C8B-B14F-4D97-AF65-F5344CB8AC3E}">
        <p14:creationId xmlns:p14="http://schemas.microsoft.com/office/powerpoint/2010/main" val="25127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7" name="Content Placeholder 6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1DA65C18-A547-E33C-B1D3-2F618A60C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" y="1825625"/>
            <a:ext cx="1623396" cy="203104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E74C3-09CD-4F3F-4C98-D65625F89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1255" y="1825625"/>
            <a:ext cx="8652545" cy="20310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Dr. Brian Hobbs</a:t>
            </a:r>
          </a:p>
          <a:p>
            <a:pPr marL="0" indent="0">
              <a:buNone/>
            </a:pPr>
            <a:r>
              <a:rPr lang="en-US" sz="2400" dirty="0"/>
              <a:t>Associate Professor of Biostatistics, The University of Texas Dell Medical School</a:t>
            </a:r>
          </a:p>
          <a:p>
            <a:pPr marL="0" indent="0">
              <a:buNone/>
            </a:pPr>
            <a:r>
              <a:rPr lang="en-US" sz="2400" dirty="0"/>
              <a:t>Email: brian.hobbs@austin.utexas.edu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24C0AD-27BB-08BA-6233-9C755B928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57" y="4038323"/>
            <a:ext cx="1623396" cy="19569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E2F6E-30D6-57E8-A9F4-0D659E8FDF9C}"/>
              </a:ext>
            </a:extLst>
          </p:cNvPr>
          <p:cNvSpPr txBox="1">
            <a:spLocks/>
          </p:cNvSpPr>
          <p:nvPr/>
        </p:nvSpPr>
        <p:spPr>
          <a:xfrm>
            <a:off x="2701255" y="4038323"/>
            <a:ext cx="8652545" cy="203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Dr. Alex Kaizer</a:t>
            </a:r>
          </a:p>
          <a:p>
            <a:pPr marL="0" indent="0">
              <a:buNone/>
            </a:pPr>
            <a:r>
              <a:rPr lang="en-US" sz="2400" dirty="0"/>
              <a:t>Assistant Professor of Biostatistics and Informatics, University of Colorado Anschutz Medical Campus</a:t>
            </a:r>
          </a:p>
          <a:p>
            <a:pPr marL="0" indent="0">
              <a:buNone/>
            </a:pPr>
            <a:r>
              <a:rPr lang="en-US" sz="2400" dirty="0"/>
              <a:t>Email: alex.kaizer@cuanschutz.edu</a:t>
            </a:r>
          </a:p>
        </p:txBody>
      </p:sp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Pooled (combine all 5 baskets)</a:t>
            </a:r>
          </a:p>
          <a:p>
            <a:r>
              <a:rPr lang="en-US" dirty="0"/>
              <a:t>Independent (analyze each separately)</a:t>
            </a:r>
          </a:p>
          <a:p>
            <a:r>
              <a:rPr lang="en-US" dirty="0"/>
              <a:t>Information sharing between baskets (exchangeability; Hobbs and Landin (2018))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Error Rate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Marginal (basket-specific outcomes)</a:t>
            </a:r>
          </a:p>
          <a:p>
            <a:r>
              <a:rPr lang="en-US" dirty="0"/>
              <a:t>Family-wise (considering all basket outcomes; even one false conclusion indicates a “failure” of the methods)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Type I Error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Weak (family-wise type I error rate for global null)</a:t>
            </a:r>
          </a:p>
          <a:p>
            <a:r>
              <a:rPr lang="en-US" dirty="0"/>
              <a:t>Strong (family-wise type I error rate for </a:t>
            </a:r>
            <a:r>
              <a:rPr lang="en-US" i="1" dirty="0"/>
              <a:t>any</a:t>
            </a:r>
            <a:r>
              <a:rPr lang="en-US" dirty="0"/>
              <a:t> scenario)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33BB-B005-271E-F9A9-7FDD594D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optimal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7B55-0912-DBE8-87EC-431A78E3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32462"/>
          </a:xfrm>
        </p:spPr>
        <p:txBody>
          <a:bodyPr>
            <a:normAutofit/>
          </a:bodyPr>
          <a:lstStyle/>
          <a:p>
            <a:r>
              <a:rPr lang="en-US" dirty="0"/>
              <a:t>Optimal model for a basket trial depends upon the context</a:t>
            </a:r>
          </a:p>
          <a:p>
            <a:r>
              <a:rPr lang="en-US" dirty="0"/>
              <a:t>Often, we pick one scenario in the design stage, but we could encounter any scenario in the future trial</a:t>
            </a:r>
          </a:p>
          <a:p>
            <a:r>
              <a:rPr lang="en-US" b="1" u="sng" dirty="0"/>
              <a:t>Challenge 1:</a:t>
            </a:r>
            <a:r>
              <a:rPr lang="en-US" dirty="0"/>
              <a:t> how to identify the optimal subgroup analysis approach (Kaizer et al., 2019)</a:t>
            </a:r>
          </a:p>
          <a:p>
            <a:r>
              <a:rPr lang="en-US" b="1" dirty="0"/>
              <a:t>Challenge 2:</a:t>
            </a:r>
            <a:r>
              <a:rPr lang="en-US" dirty="0"/>
              <a:t> how to a priori identify the optimal  hyperparameter values given uncertainty of scenarios (Kaizer et al., 2021)</a:t>
            </a:r>
          </a:p>
          <a:p>
            <a:r>
              <a:rPr lang="en-US" b="1" u="sng" dirty="0"/>
              <a:t>Challenge 3:</a:t>
            </a:r>
            <a:r>
              <a:rPr lang="en-US" dirty="0"/>
              <a:t> how to incorporate interim monitoring (Kaizer et al., 2022)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6A352F3-1834-A45B-1B9B-AED52A83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38EDE5-3B20-AFC2-4A9F-4CC051C03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Optimal Subgroup Analysis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4DDE7-6EC6-AB7F-499E-E0EC0654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1994871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2481C1-1888-CDF6-1AA7-44352634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0861"/>
            <a:ext cx="10313652" cy="58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1C4A-EB87-4F6A-C2B1-061C2AB5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for 5 Basket Trial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2CD6-B564-ACF2-F0CE-85F2AB35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711"/>
            <a:ext cx="10515600" cy="4936787"/>
          </a:xfrm>
        </p:spPr>
        <p:txBody>
          <a:bodyPr>
            <a:normAutofit/>
          </a:bodyPr>
          <a:lstStyle/>
          <a:p>
            <a:r>
              <a:rPr lang="en-US" dirty="0"/>
              <a:t>Simulate 10,000 fixed-sample trials with 5 baskets each having </a:t>
            </a:r>
            <a:r>
              <a:rPr lang="en-US" i="1" dirty="0"/>
              <a:t>n=25</a:t>
            </a:r>
            <a:r>
              <a:rPr lang="en-US" dirty="0"/>
              <a:t> for each scenario in R</a:t>
            </a:r>
          </a:p>
          <a:p>
            <a:r>
              <a:rPr lang="en-US" dirty="0"/>
              <a:t>Assume 10% null response, 30% alternative response</a:t>
            </a:r>
          </a:p>
          <a:p>
            <a:r>
              <a:rPr lang="en-US" dirty="0"/>
              <a:t>Compare 4 approaches: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Independence with no correction for multiple testing (</a:t>
            </a:r>
            <a:r>
              <a:rPr lang="el-GR" dirty="0"/>
              <a:t>α</a:t>
            </a:r>
            <a:r>
              <a:rPr lang="en-US" dirty="0"/>
              <a:t>=0.1, “Ind”)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Independence with Bonferroni correction (</a:t>
            </a:r>
            <a:r>
              <a:rPr lang="el-GR" dirty="0"/>
              <a:t>α</a:t>
            </a:r>
            <a:r>
              <a:rPr lang="en-US" dirty="0"/>
              <a:t>=0.02, “</a:t>
            </a:r>
            <a:r>
              <a:rPr lang="en-US" dirty="0" err="1"/>
              <a:t>Mult</a:t>
            </a:r>
            <a:r>
              <a:rPr lang="en-US" dirty="0"/>
              <a:t>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Pooling all baskets (</a:t>
            </a:r>
            <a:r>
              <a:rPr lang="el-GR" dirty="0"/>
              <a:t>α</a:t>
            </a:r>
            <a:r>
              <a:rPr lang="en-US" dirty="0"/>
              <a:t>=0.1, “Pool”)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Information sharing with multi-source exchangeability models (MEMs) with UB=0.1 hyperparameter</a:t>
            </a:r>
          </a:p>
          <a:p>
            <a:r>
              <a:rPr lang="en-US" dirty="0"/>
              <a:t>For MEMs, explore posterior probability thresholds calibrated to achieve different targets</a:t>
            </a:r>
          </a:p>
        </p:txBody>
      </p:sp>
    </p:spTree>
    <p:extLst>
      <p:ext uri="{BB962C8B-B14F-4D97-AF65-F5344CB8AC3E}">
        <p14:creationId xmlns:p14="http://schemas.microsoft.com/office/powerpoint/2010/main" val="21799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5882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FD2CFB56-E628-44C2-7684-D3AB4573D7A3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859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dirty="0"/>
              <a:t>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86325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FB60D54A-2CC7-141B-4216-7F1980ED20FF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25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05287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18C1AC1B-EB0D-E713-B35D-4D465AF7075A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1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Short Course Outline</a:t>
            </a:r>
            <a:endParaRPr lang="en-US" dirty="0"/>
          </a:p>
        </p:txBody>
      </p:sp>
      <p:pic>
        <p:nvPicPr>
          <p:cNvPr id="14" name="Picture 6" descr="3D box skeletons">
            <a:extLst>
              <a:ext uri="{FF2B5EF4-FFF2-40B4-BE49-F238E27FC236}">
                <a16:creationId xmlns:a16="http://schemas.microsoft.com/office/drawing/2014/main" id="{D128F141-8137-4745-307C-4E56589A4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r="1851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DE6D6-A6BF-DD65-F73C-8CE796F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Bayesian Modeling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Information Sharing in Clinical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Considerations for Master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Hybrid Controls in RCTs</a:t>
            </a:r>
          </a:p>
        </p:txBody>
      </p:sp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PP=86.25%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/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755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</a:t>
            </a:r>
            <a:r>
              <a:rPr lang="en-US" i="1" dirty="0"/>
              <a:t>89.75%</a:t>
            </a:r>
            <a:r>
              <a:rPr lang="en-US" dirty="0"/>
              <a:t>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39153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170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</a:t>
            </a:r>
            <a:r>
              <a:rPr lang="en-US" i="1" dirty="0"/>
              <a:t>97.15%</a:t>
            </a:r>
            <a:r>
              <a:rPr lang="en-US" dirty="0"/>
              <a:t>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710654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31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Comparisons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49055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9989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70476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10131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52511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81469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489740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 86.25%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MEM 89.75%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MEM 97.15%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6339532" y="81118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6E071-74A6-5D9E-38F9-573066E05501}"/>
              </a:ext>
            </a:extLst>
          </p:cNvPr>
          <p:cNvSpPr txBox="1"/>
          <p:nvPr/>
        </p:nvSpPr>
        <p:spPr>
          <a:xfrm>
            <a:off x="2300593" y="5595563"/>
            <a:ext cx="272374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86.25% controls global null MT1E and maximizes power.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A6BAA-B136-DAE9-2693-AE77761A2E41}"/>
              </a:ext>
            </a:extLst>
          </p:cNvPr>
          <p:cNvSpPr txBox="1"/>
          <p:nvPr/>
        </p:nvSpPr>
        <p:spPr>
          <a:xfrm>
            <a:off x="5043794" y="5595563"/>
            <a:ext cx="272374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89.75% controls all null MT1E with ~90% power for all scenarios.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B2662-7DDA-C712-A2E1-7BE65E529CBD}"/>
              </a:ext>
            </a:extLst>
          </p:cNvPr>
          <p:cNvSpPr txBox="1"/>
          <p:nvPr/>
        </p:nvSpPr>
        <p:spPr>
          <a:xfrm>
            <a:off x="7796720" y="5594878"/>
            <a:ext cx="2723744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97.15% controls FT1E and but has low MT1E and lower power (but still ~80%).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AE39E-877D-619E-B166-25A9A49491F9}"/>
              </a:ext>
            </a:extLst>
          </p:cNvPr>
          <p:cNvSpPr txBox="1"/>
          <p:nvPr/>
        </p:nvSpPr>
        <p:spPr>
          <a:xfrm>
            <a:off x="10601528" y="2044128"/>
            <a:ext cx="1504544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Simply changing the PP threshold leads to very different results! Different thresholds for different contexts!</a:t>
            </a:r>
          </a:p>
        </p:txBody>
      </p:sp>
    </p:spTree>
    <p:extLst>
      <p:ext uri="{BB962C8B-B14F-4D97-AF65-F5344CB8AC3E}">
        <p14:creationId xmlns:p14="http://schemas.microsoft.com/office/powerpoint/2010/main" val="12956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30A3-6EF7-DD44-B4B0-0B685C0B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BD65-3595-0F0F-A035-1052F799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perform very different depending upon the given scenario</a:t>
            </a:r>
          </a:p>
          <a:p>
            <a:r>
              <a:rPr lang="en-US" dirty="0"/>
              <a:t>The posterior probability thresholds for MEMs can be calibrated to achieve different performance across scenarios</a:t>
            </a:r>
          </a:p>
          <a:p>
            <a:r>
              <a:rPr lang="en-US" dirty="0"/>
              <a:t>Choice of subgroup approach will depend upon context:</a:t>
            </a:r>
          </a:p>
          <a:p>
            <a:pPr lvl="1"/>
            <a:r>
              <a:rPr lang="en-US" dirty="0"/>
              <a:t>Phase II may be more exploratory (e.g., controlling marginal T1E rates and allowing information sharing)</a:t>
            </a:r>
          </a:p>
          <a:p>
            <a:pPr lvl="1"/>
            <a:r>
              <a:rPr lang="en-US" dirty="0"/>
              <a:t>Phase III is confirmatory (e.g., controlling family-wise T1E rates, potentially allowing information sharing)</a:t>
            </a:r>
          </a:p>
        </p:txBody>
      </p:sp>
    </p:spTree>
    <p:extLst>
      <p:ext uri="{BB962C8B-B14F-4D97-AF65-F5344CB8AC3E}">
        <p14:creationId xmlns:p14="http://schemas.microsoft.com/office/powerpoint/2010/main" val="2483062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72A5B-764A-5960-84DB-DF5AC96B4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968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2841C3-E909-BD94-386D-87E2504C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Interim Monitoring in Basket Trials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45697-A224-1AA1-AB04-3157531C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195117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9CF88A-4E55-AFE3-1684-1829BDD3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78" y="951989"/>
            <a:ext cx="7511756" cy="59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675-831B-38EA-62B5-1800FB87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Futility Interim Monitoring?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CB4B-33F2-59DF-D59B-CC51FF0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Economical:</a:t>
            </a:r>
            <a:r>
              <a:rPr lang="en-US" dirty="0"/>
              <a:t> desire to drop poorly performing baskets early to re-allocate or save resources from being spent on futile treatment</a:t>
            </a:r>
          </a:p>
          <a:p>
            <a:r>
              <a:rPr lang="en-US" i="1" dirty="0"/>
              <a:t>Ethical:</a:t>
            </a:r>
            <a:r>
              <a:rPr lang="en-US" dirty="0"/>
              <a:t> closing a basket allows those patients to enroll in trials with different treatments that may work for them</a:t>
            </a:r>
          </a:p>
          <a:p>
            <a:r>
              <a:rPr lang="en-US" i="1" dirty="0"/>
              <a:t>Practical:</a:t>
            </a:r>
            <a:r>
              <a:rPr lang="en-US" dirty="0"/>
              <a:t> it may be easier to conduct and continue a trial with fewer baskets</a:t>
            </a:r>
          </a:p>
          <a:p>
            <a:r>
              <a:rPr lang="en-US" dirty="0"/>
              <a:t>Could also stop for efficacy, but less common in Phase II (basket) trials</a:t>
            </a:r>
          </a:p>
        </p:txBody>
      </p:sp>
    </p:spTree>
    <p:extLst>
      <p:ext uri="{BB962C8B-B14F-4D97-AF65-F5344CB8AC3E}">
        <p14:creationId xmlns:p14="http://schemas.microsoft.com/office/powerpoint/2010/main" val="15521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EBFC-9328-764F-FA10-DCCFE77D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Two-Stage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F857-2446-8CC4-4508-39FD5491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popular futility designs in oncology</a:t>
            </a:r>
          </a:p>
          <a:p>
            <a:r>
              <a:rPr lang="en-US" dirty="0"/>
              <a:t>Allows one interim look for futility after stage one to either minimize the </a:t>
            </a:r>
            <a:r>
              <a:rPr lang="en-US" i="1" dirty="0"/>
              <a:t>maximum sample size </a:t>
            </a:r>
            <a:r>
              <a:rPr lang="en-US" dirty="0"/>
              <a:t>(minimax) or the </a:t>
            </a:r>
            <a:r>
              <a:rPr lang="en-US" i="1" dirty="0"/>
              <a:t>expected sample size </a:t>
            </a:r>
            <a:r>
              <a:rPr lang="en-US" dirty="0"/>
              <a:t>(optimal)</a:t>
            </a:r>
          </a:p>
          <a:p>
            <a:r>
              <a:rPr lang="en-US" dirty="0"/>
              <a:t>For a minimax design with </a:t>
            </a:r>
            <a:r>
              <a:rPr lang="el-GR" dirty="0"/>
              <a:t>α</a:t>
            </a:r>
            <a:r>
              <a:rPr lang="en-US" dirty="0"/>
              <a:t>=0.1, 90% power, p</a:t>
            </a:r>
            <a:r>
              <a:rPr lang="en-US" baseline="-25000" dirty="0"/>
              <a:t>0</a:t>
            </a:r>
            <a:r>
              <a:rPr lang="en-US" dirty="0"/>
              <a:t>=0.1, p</a:t>
            </a:r>
            <a:r>
              <a:rPr lang="en-US" baseline="-25000" dirty="0"/>
              <a:t>1</a:t>
            </a:r>
            <a:r>
              <a:rPr lang="en-US" dirty="0"/>
              <a:t>=0.3: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[Stage 1] Enroll 16, terminate for futility if </a:t>
            </a:r>
            <a:r>
              <a:rPr lang="en-US" u="sng" dirty="0"/>
              <a:t>&lt;</a:t>
            </a:r>
            <a:r>
              <a:rPr lang="en-US" dirty="0"/>
              <a:t>1 responses.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[Stage 2] Continue enrollment to 25 total, if </a:t>
            </a:r>
            <a:r>
              <a:rPr lang="en-US" u="sng" dirty="0"/>
              <a:t>&lt;</a:t>
            </a:r>
            <a:r>
              <a:rPr lang="en-US" dirty="0"/>
              <a:t>4 responses no further investigation is warranted.</a:t>
            </a:r>
          </a:p>
        </p:txBody>
      </p:sp>
    </p:spTree>
    <p:extLst>
      <p:ext uri="{BB962C8B-B14F-4D97-AF65-F5344CB8AC3E}">
        <p14:creationId xmlns:p14="http://schemas.microsoft.com/office/powerpoint/2010/main" val="11001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2ED5-B749-858E-E6C2-2FFEB708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Limitations to Simon’s Two-Stage Design for Basket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E1AF-5097-6413-7526-81E7FA31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830128" cy="4060569"/>
          </a:xfrm>
        </p:spPr>
        <p:txBody>
          <a:bodyPr/>
          <a:lstStyle/>
          <a:p>
            <a:r>
              <a:rPr lang="en-US" dirty="0"/>
              <a:t>It is restrictive in when it may terminate and may continue to the maximum sample size even if a null effect is present.</a:t>
            </a:r>
          </a:p>
          <a:p>
            <a:r>
              <a:rPr lang="en-US" i="1" dirty="0"/>
              <a:t>Solution: Consider using Bayesian methods for more frequent interim monitoring (e.g., posterior and/or predictive probabilities).</a:t>
            </a:r>
          </a:p>
          <a:p>
            <a:endParaRPr lang="en-US" i="1" dirty="0"/>
          </a:p>
          <a:p>
            <a:r>
              <a:rPr lang="en-US" dirty="0"/>
              <a:t>For designs with multiple indications, it fails to take advantage of potential exchangeability across baskets/arms.</a:t>
            </a:r>
          </a:p>
          <a:p>
            <a:r>
              <a:rPr lang="en-US" i="1" dirty="0"/>
              <a:t>Solution: Examine use of multi-source exchangeability models to share information across baskets when appropriate.</a:t>
            </a:r>
          </a:p>
        </p:txBody>
      </p:sp>
    </p:spTree>
    <p:extLst>
      <p:ext uri="{BB962C8B-B14F-4D97-AF65-F5344CB8AC3E}">
        <p14:creationId xmlns:p14="http://schemas.microsoft.com/office/powerpoint/2010/main" val="35668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3B7C-842A-762D-D6B7-B457D28E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1FE8-9B7B-D8FC-90E6-A6FDB0A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Exposure to the basics of Bayesian methods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of methods for sharing information across 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use of master protocol studies (e.g., platform and basket trials) and statistical considerations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methods for hybrid randomized controlled trials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01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8B05-3FA3-42C0-4B61-64CCFE99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and Predictive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67D1-91E1-7CFE-6964-94D5F271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9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Consideration of Bayesian interim stopping rules has been  extensively examined (</a:t>
            </a:r>
            <a:r>
              <a:rPr lang="en-US" dirty="0" err="1"/>
              <a:t>Dmitrienko</a:t>
            </a:r>
            <a:r>
              <a:rPr lang="en-US" dirty="0"/>
              <a:t> and Wang, 2006; Saville et al., 2014). We will consider two methods for evaluating  significance:</a:t>
            </a:r>
          </a:p>
          <a:p>
            <a:pPr marL="0" indent="0">
              <a:buNone/>
            </a:pPr>
            <a:r>
              <a:rPr lang="en-US" b="1" i="1" dirty="0"/>
              <a:t>Posterior Probability</a:t>
            </a:r>
            <a:r>
              <a:rPr lang="en-US" i="1" dirty="0"/>
              <a:t>:</a:t>
            </a:r>
            <a:r>
              <a:rPr lang="en-US" dirty="0"/>
              <a:t> Based on our posterior distribution, the  probability that the proportion exceeds our null response rate of  p</a:t>
            </a:r>
            <a:r>
              <a:rPr lang="en-US" baseline="-25000" dirty="0"/>
              <a:t>0</a:t>
            </a:r>
            <a:r>
              <a:rPr lang="en-US" dirty="0"/>
              <a:t> = 0.1.</a:t>
            </a:r>
          </a:p>
          <a:p>
            <a:pPr marL="0" indent="0">
              <a:buNone/>
            </a:pPr>
            <a:r>
              <a:rPr lang="en-US" b="1" i="1" dirty="0"/>
              <a:t>Predictive Probability:</a:t>
            </a:r>
            <a:r>
              <a:rPr lang="en-US" dirty="0"/>
              <a:t> Considering our accumulated data and  prior(s), the probability that we will have a significant result at our maximum planned sample size.</a:t>
            </a:r>
          </a:p>
        </p:txBody>
      </p:sp>
    </p:spTree>
    <p:extLst>
      <p:ext uri="{BB962C8B-B14F-4D97-AF65-F5344CB8AC3E}">
        <p14:creationId xmlns:p14="http://schemas.microsoft.com/office/powerpoint/2010/main" val="27845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2418D-B7BC-C725-63AC-E8F78E12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26" y="0"/>
            <a:ext cx="733699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6C9E2-1014-B30B-2610-DCFF0C36FCE7}"/>
              </a:ext>
            </a:extLst>
          </p:cNvPr>
          <p:cNvSpPr txBox="1"/>
          <p:nvPr/>
        </p:nvSpPr>
        <p:spPr>
          <a:xfrm>
            <a:off x="1011677" y="1634247"/>
            <a:ext cx="3448455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Both approaches can result in an “easy-to-use” graphical guide for stopping criteria.</a:t>
            </a:r>
          </a:p>
        </p:txBody>
      </p:sp>
    </p:spTree>
    <p:extLst>
      <p:ext uri="{BB962C8B-B14F-4D97-AF65-F5344CB8AC3E}">
        <p14:creationId xmlns:p14="http://schemas.microsoft.com/office/powerpoint/2010/main" val="3261114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454A-16D1-E0F3-498D-68D8C47A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BB35-8D45-99B0-935F-5571823F5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0050"/>
          </a:xfrm>
        </p:spPr>
        <p:txBody>
          <a:bodyPr>
            <a:normAutofit/>
          </a:bodyPr>
          <a:lstStyle/>
          <a:p>
            <a:r>
              <a:rPr lang="en-US" dirty="0"/>
              <a:t>Assume a 10 basket trial where p</a:t>
            </a:r>
            <a:r>
              <a:rPr lang="en-US" baseline="-25000" dirty="0"/>
              <a:t>0</a:t>
            </a:r>
            <a:r>
              <a:rPr lang="en-US" dirty="0"/>
              <a:t>=0.1 and p</a:t>
            </a:r>
            <a:r>
              <a:rPr lang="en-US" baseline="-25000" dirty="0"/>
              <a:t>1</a:t>
            </a:r>
            <a:r>
              <a:rPr lang="en-US" dirty="0"/>
              <a:t>=0.3</a:t>
            </a:r>
          </a:p>
          <a:p>
            <a:r>
              <a:rPr lang="en-US" dirty="0"/>
              <a:t>Generate 1,000 trials with N=25 per basket under two scenarios: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Global scenario (all null or all alternative baskets)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Mixed scenario (8 null and 2 alternative baskets)</a:t>
            </a:r>
          </a:p>
          <a:p>
            <a:r>
              <a:rPr lang="en-US" dirty="0"/>
              <a:t>Compare three designs: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Simon minimax two-stage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Bayesian design with predictive probability monitoring </a:t>
            </a:r>
            <a:r>
              <a:rPr lang="en-US" i="1" dirty="0"/>
              <a:t>without </a:t>
            </a:r>
            <a:r>
              <a:rPr lang="en-US" dirty="0"/>
              <a:t>information sharing (i.e., MEM prior hyperparameter B=0)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Bayesian design </a:t>
            </a:r>
            <a:r>
              <a:rPr lang="en-US" i="1" dirty="0"/>
              <a:t>with </a:t>
            </a:r>
            <a:r>
              <a:rPr lang="en-US" dirty="0"/>
              <a:t>information sharing via MEMs set at B=0.1</a:t>
            </a:r>
          </a:p>
        </p:txBody>
      </p:sp>
    </p:spTree>
    <p:extLst>
      <p:ext uri="{BB962C8B-B14F-4D97-AF65-F5344CB8AC3E}">
        <p14:creationId xmlns:p14="http://schemas.microsoft.com/office/powerpoint/2010/main" val="240629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F078-97A0-2C47-C6CA-B0382CA4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Calibration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6404-E3C3-029A-EA59-BE227DD2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10796081" cy="4454641"/>
          </a:xfrm>
        </p:spPr>
        <p:txBody>
          <a:bodyPr>
            <a:normAutofit/>
          </a:bodyPr>
          <a:lstStyle/>
          <a:p>
            <a:r>
              <a:rPr lang="en-US" dirty="0"/>
              <a:t>Assume a Beta(0.5,0.5) prior on treatment response.</a:t>
            </a:r>
          </a:p>
          <a:p>
            <a:r>
              <a:rPr lang="en-US" dirty="0"/>
              <a:t>Posterior probability thresholds calibrated to achieve a 10% T1E rate under the </a:t>
            </a:r>
            <a:r>
              <a:rPr lang="en-US" b="1" dirty="0"/>
              <a:t>global null scenario </a:t>
            </a:r>
            <a:r>
              <a:rPr lang="en-US" dirty="0"/>
              <a:t>with N=25 and </a:t>
            </a:r>
            <a:r>
              <a:rPr lang="en-US" b="1" dirty="0"/>
              <a:t>no interim monitoring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B=0, conclude “success” if PP&gt;0.900</a:t>
            </a:r>
          </a:p>
          <a:p>
            <a:pPr lvl="1"/>
            <a:r>
              <a:rPr lang="en-US" dirty="0"/>
              <a:t>When B=0.1, conclude “success” if PP&gt;0.848</a:t>
            </a:r>
          </a:p>
          <a:p>
            <a:r>
              <a:rPr lang="en-US" dirty="0"/>
              <a:t>Predictive probability monitoring for futility is implemented </a:t>
            </a:r>
            <a:r>
              <a:rPr lang="en-US" i="1" dirty="0"/>
              <a:t>continually</a:t>
            </a:r>
            <a:r>
              <a:rPr lang="en-US" dirty="0"/>
              <a:t> after the 5</a:t>
            </a:r>
            <a:r>
              <a:rPr lang="en-US" baseline="30000" dirty="0"/>
              <a:t>th</a:t>
            </a:r>
            <a:r>
              <a:rPr lang="en-US" dirty="0"/>
              <a:t> participant in each basket.</a:t>
            </a:r>
          </a:p>
          <a:p>
            <a:r>
              <a:rPr lang="en-US" dirty="0"/>
              <a:t>Explore thresholds across grid of values from 0 to 0.5 in increments of 0.05</a:t>
            </a:r>
          </a:p>
        </p:txBody>
      </p:sp>
    </p:spTree>
    <p:extLst>
      <p:ext uri="{BB962C8B-B14F-4D97-AF65-F5344CB8AC3E}">
        <p14:creationId xmlns:p14="http://schemas.microsoft.com/office/powerpoint/2010/main" val="27960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94" y="1045621"/>
            <a:ext cx="9144000" cy="54768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5C0B97-9D75-E1AF-D5B2-FA42D60BB0D9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35754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48ADF-B50A-5D55-DDD6-5F774B8E738A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064890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F97F3-2138-0123-AEBE-A653E1DB475C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1208746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824B2-7B33-DD3A-DBA2-1C9E7466FAE6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819213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BC38B-D562-EB3A-6644-A26F3D85C73A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477116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7767B-1902-BB50-4981-5C41F63A7B3D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417061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3014-BD9D-665D-A2A1-2C339D96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Download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33EF8-F3D6-C8A0-E9AB-6B374739A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33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Alex’s GitHub:</a:t>
            </a:r>
          </a:p>
          <a:p>
            <a:r>
              <a:rPr lang="en-US" sz="3600" dirty="0">
                <a:hlinkClick r:id="rId2"/>
              </a:rPr>
              <a:t>https://github.com/alexbiostats/</a:t>
            </a:r>
            <a:endParaRPr lang="en-US" sz="3600" dirty="0"/>
          </a:p>
          <a:p>
            <a:r>
              <a:rPr lang="en-US" sz="3600" dirty="0"/>
              <a:t>Repo: Stat4Onc_2023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C3B136-37B5-3ED9-A269-0EDA11F79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749" y="2515322"/>
            <a:ext cx="2971943" cy="29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1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B8571-1879-5F91-0C0E-0C0B1A2524E8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00396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F6A66-D33B-93E5-B89A-C3E307DC1AD0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1731779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51ACAE-5724-E849-72EE-E147D058B8F8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757135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E0405-0B1B-A98C-33FF-712F37D2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456" y="1016438"/>
            <a:ext cx="9144000" cy="5476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AE6A8-EEB8-523E-81D7-66BC09EA6467}"/>
              </a:ext>
            </a:extLst>
          </p:cNvPr>
          <p:cNvSpPr txBox="1"/>
          <p:nvPr/>
        </p:nvSpPr>
        <p:spPr>
          <a:xfrm>
            <a:off x="72957" y="933855"/>
            <a:ext cx="2388141" cy="4247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Previous results were for the global scenario, here we present the same figures for the</a:t>
            </a:r>
            <a:r>
              <a:rPr lang="en-US" i="1" dirty="0"/>
              <a:t> mixed scenario </a:t>
            </a:r>
            <a:r>
              <a:rPr lang="en-US" dirty="0"/>
              <a:t>with 8 null baskets and 2 alternative baskets.</a:t>
            </a:r>
          </a:p>
          <a:p>
            <a:endParaRPr lang="en-US" i="1" dirty="0"/>
          </a:p>
          <a:p>
            <a:r>
              <a:rPr lang="en-US" dirty="0"/>
              <a:t>Notice, MEMs are very similar to Bayesian design with no borrowing (but continual interim monitoring).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1B98D-0D5E-3D3C-9DDB-5D60F0FAA20F}"/>
              </a:ext>
            </a:extLst>
          </p:cNvPr>
          <p:cNvSpPr txBox="1"/>
          <p:nvPr/>
        </p:nvSpPr>
        <p:spPr>
          <a:xfrm>
            <a:off x="2791838" y="856353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Mixed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051856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63D0-70A4-098C-7B3E-86EB2811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Monitoring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CB00-B16F-58CB-285D-96D767D6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03279"/>
          </a:xfrm>
        </p:spPr>
        <p:txBody>
          <a:bodyPr>
            <a:normAutofit/>
          </a:bodyPr>
          <a:lstStyle/>
          <a:p>
            <a:r>
              <a:rPr lang="en-US" dirty="0"/>
              <a:t>The Simon two-stage design is inefficient with respect to many trial operating characteristics, but simple to implement</a:t>
            </a:r>
          </a:p>
          <a:p>
            <a:r>
              <a:rPr lang="en-US" dirty="0"/>
              <a:t>Predictive probability monitoring can lead to a much lower expected sample size with only slightly lower power (when we calibrate our designs for </a:t>
            </a:r>
            <a:r>
              <a:rPr lang="en-US" i="1" dirty="0"/>
              <a:t>no interim monitoring</a:t>
            </a:r>
            <a:r>
              <a:rPr lang="en-US" dirty="0"/>
              <a:t> and </a:t>
            </a:r>
            <a:r>
              <a:rPr lang="en-US" i="1" dirty="0"/>
              <a:t>look after every participant</a:t>
            </a:r>
            <a:r>
              <a:rPr lang="en-US" dirty="0"/>
              <a:t>)</a:t>
            </a:r>
          </a:p>
          <a:p>
            <a:r>
              <a:rPr lang="en-US" dirty="0"/>
              <a:t>Information sharing with MEMs can increase power in the global scenario, but should be calibrated for other scenarios if expected (use </a:t>
            </a:r>
            <a:r>
              <a:rPr lang="en-US" i="1" dirty="0"/>
              <a:t>Challenge 2</a:t>
            </a:r>
            <a:r>
              <a:rPr lang="en-US" dirty="0"/>
              <a:t> methods from SMMR paper (Kaizer (2021)); calibrate for mixed scenario directly)</a:t>
            </a:r>
          </a:p>
        </p:txBody>
      </p:sp>
    </p:spTree>
    <p:extLst>
      <p:ext uri="{BB962C8B-B14F-4D97-AF65-F5344CB8AC3E}">
        <p14:creationId xmlns:p14="http://schemas.microsoft.com/office/powerpoint/2010/main" val="34743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4"/>
          </a:xfrm>
        </p:spPr>
        <p:txBody>
          <a:bodyPr/>
          <a:lstStyle/>
          <a:p>
            <a:r>
              <a:rPr lang="en-US" dirty="0"/>
              <a:t>Emails: </a:t>
            </a:r>
          </a:p>
          <a:p>
            <a:pPr lvl="1"/>
            <a:r>
              <a:rPr lang="en-US" dirty="0"/>
              <a:t>alex.kaizer@cuanschutz.edu</a:t>
            </a:r>
          </a:p>
          <a:p>
            <a:pPr lvl="1"/>
            <a:r>
              <a:rPr lang="en-US" dirty="0"/>
              <a:t>brian.hobbs@austin.utexas.edu</a:t>
            </a:r>
          </a:p>
          <a:p>
            <a:r>
              <a:rPr lang="en-US" dirty="0"/>
              <a:t>Website: www.alexkaizer.com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1" y="918307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596D7-9B46-F442-12B8-0B52DAF6F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576" y="3785144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5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27CB-2388-73F0-6EF3-A320ECC4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168A-60EA-735B-45FB-7F5D40B52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8644"/>
          </a:xfrm>
        </p:spPr>
        <p:txBody>
          <a:bodyPr>
            <a:normAutofit/>
          </a:bodyPr>
          <a:lstStyle/>
          <a:p>
            <a:pPr marL="151130" marR="379730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 err="1">
                <a:latin typeface="Arial"/>
                <a:cs typeface="Arial"/>
              </a:rPr>
              <a:t>Dmitrienko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20" dirty="0">
                <a:latin typeface="Arial"/>
                <a:cs typeface="Arial"/>
              </a:rPr>
              <a:t>Tamhane, </a:t>
            </a:r>
            <a:r>
              <a:rPr lang="en-US" sz="1800" spc="-5" dirty="0">
                <a:latin typeface="Arial"/>
                <a:cs typeface="Arial"/>
              </a:rPr>
              <a:t>A.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5" dirty="0" err="1">
                <a:latin typeface="Arial"/>
                <a:cs typeface="Arial"/>
              </a:rPr>
              <a:t>Bretz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70" dirty="0">
                <a:latin typeface="Arial"/>
                <a:cs typeface="Arial"/>
              </a:rPr>
              <a:t>F. </a:t>
            </a:r>
            <a:r>
              <a:rPr lang="en-US" sz="1800" spc="-5" dirty="0">
                <a:latin typeface="Arial"/>
                <a:cs typeface="Arial"/>
              </a:rPr>
              <a:t>(2009). </a:t>
            </a:r>
            <a:r>
              <a:rPr lang="en-US" sz="1800" i="1" spc="-5" dirty="0">
                <a:latin typeface="Arial"/>
                <a:cs typeface="Arial"/>
              </a:rPr>
              <a:t>Multiple testing  problems in pharmaceutical statistics</a:t>
            </a:r>
            <a:r>
              <a:rPr lang="en-US" sz="1800" spc="-5" dirty="0">
                <a:latin typeface="Arial"/>
                <a:cs typeface="Arial"/>
              </a:rPr>
              <a:t>. CRC</a:t>
            </a:r>
            <a:r>
              <a:rPr lang="en-US" sz="1800" spc="-15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press.</a:t>
            </a:r>
            <a:endParaRPr lang="en-US" sz="1800" dirty="0">
              <a:latin typeface="Arial"/>
              <a:cs typeface="Arial"/>
            </a:endParaRPr>
          </a:p>
          <a:p>
            <a:pPr marL="151130" marR="1873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 err="1">
                <a:latin typeface="Arial"/>
                <a:cs typeface="Arial"/>
              </a:rPr>
              <a:t>Dmitrienko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A. and </a:t>
            </a:r>
            <a:r>
              <a:rPr lang="en-US" sz="1800" spc="-10" dirty="0">
                <a:latin typeface="Arial"/>
                <a:cs typeface="Arial"/>
              </a:rPr>
              <a:t>Wang, </a:t>
            </a:r>
            <a:r>
              <a:rPr lang="en-US" sz="1800" spc="-15" dirty="0">
                <a:latin typeface="Arial"/>
                <a:cs typeface="Arial"/>
              </a:rPr>
              <a:t>M.-D. </a:t>
            </a:r>
            <a:r>
              <a:rPr lang="en-US" sz="1800" spc="-5" dirty="0">
                <a:latin typeface="Arial"/>
                <a:cs typeface="Arial"/>
              </a:rPr>
              <a:t>(2006).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predictive approach to  interim monitoring in clinical trials. </a:t>
            </a:r>
            <a:r>
              <a:rPr lang="en-US" sz="1800" i="1" spc="-5" dirty="0">
                <a:latin typeface="Arial"/>
                <a:cs typeface="Arial"/>
              </a:rPr>
              <a:t>Statistics in medicine</a:t>
            </a:r>
            <a:r>
              <a:rPr lang="en-US" sz="1800" spc="-5" dirty="0">
                <a:latin typeface="Arial"/>
                <a:cs typeface="Arial"/>
              </a:rPr>
              <a:t>,  25(13):2178–2195.</a:t>
            </a:r>
            <a:endParaRPr lang="en-US" sz="1800" dirty="0">
              <a:latin typeface="Arial"/>
              <a:cs typeface="Arial"/>
            </a:endParaRPr>
          </a:p>
          <a:p>
            <a:pPr marL="151130" marR="187960" indent="-139065">
              <a:lnSpc>
                <a:spcPct val="101499"/>
              </a:lnSpc>
              <a:spcBef>
                <a:spcPts val="295"/>
              </a:spcBef>
            </a:pPr>
            <a:r>
              <a:rPr lang="en-US" sz="1800" spc="-5" dirty="0">
                <a:latin typeface="Arial"/>
                <a:cs typeface="Arial"/>
              </a:rPr>
              <a:t>Heinrich, M.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Joensuu, H., Demetri, G.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 err="1">
                <a:latin typeface="Arial"/>
                <a:cs typeface="Arial"/>
              </a:rPr>
              <a:t>Corless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20" dirty="0">
                <a:latin typeface="Arial"/>
                <a:cs typeface="Arial"/>
              </a:rPr>
              <a:t>C. </a:t>
            </a:r>
            <a:r>
              <a:rPr lang="en-US" sz="1800" spc="-5" dirty="0">
                <a:latin typeface="Arial"/>
                <a:cs typeface="Arial"/>
              </a:rPr>
              <a:t>L., </a:t>
            </a:r>
            <a:r>
              <a:rPr lang="en-US" sz="1800" spc="-15" dirty="0">
                <a:latin typeface="Arial"/>
                <a:cs typeface="Arial"/>
              </a:rPr>
              <a:t>Apperley, J.,  </a:t>
            </a:r>
            <a:r>
              <a:rPr lang="en-US" sz="1800" spc="-10" dirty="0">
                <a:latin typeface="Arial"/>
                <a:cs typeface="Arial"/>
              </a:rPr>
              <a:t>Fletcher,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5" dirty="0" err="1">
                <a:latin typeface="Arial"/>
                <a:cs typeface="Arial"/>
              </a:rPr>
              <a:t>Soulieres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10" dirty="0" err="1">
                <a:latin typeface="Arial"/>
                <a:cs typeface="Arial"/>
              </a:rPr>
              <a:t>Dirnhofer</a:t>
            </a:r>
            <a:r>
              <a:rPr lang="en-US" sz="1800" spc="-10" dirty="0">
                <a:latin typeface="Arial"/>
                <a:cs typeface="Arial"/>
              </a:rPr>
              <a:t>, S., </a:t>
            </a:r>
            <a:r>
              <a:rPr lang="en-US" sz="1800" spc="-15" dirty="0">
                <a:latin typeface="Arial"/>
                <a:cs typeface="Arial"/>
              </a:rPr>
              <a:t>Harlow,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30" dirty="0">
                <a:latin typeface="Arial"/>
                <a:cs typeface="Arial"/>
              </a:rPr>
              <a:t>Town, </a:t>
            </a:r>
            <a:r>
              <a:rPr lang="en-US" sz="1800" spc="-5" dirty="0">
                <a:latin typeface="Arial"/>
                <a:cs typeface="Arial"/>
              </a:rPr>
              <a:t>A., et al.  (2008). Phase ii, open-label study </a:t>
            </a:r>
            <a:r>
              <a:rPr lang="en-US" sz="1800" spc="-10" dirty="0">
                <a:latin typeface="Arial"/>
                <a:cs typeface="Arial"/>
              </a:rPr>
              <a:t>evaluating </a:t>
            </a:r>
            <a:r>
              <a:rPr lang="en-US" sz="1800" spc="-5" dirty="0">
                <a:latin typeface="Arial"/>
                <a:cs typeface="Arial"/>
              </a:rPr>
              <a:t>the activity of imatinib in  treating life-threatening malignancies known to be associated with  imatinib-sensitive tyrosine kinases. </a:t>
            </a:r>
            <a:r>
              <a:rPr lang="en-US" sz="1800" i="1" spc="-5" dirty="0">
                <a:latin typeface="Arial"/>
                <a:cs typeface="Arial"/>
              </a:rPr>
              <a:t>Clinical Cancer Research</a:t>
            </a:r>
            <a:r>
              <a:rPr lang="en-US" sz="1800" spc="-5" dirty="0">
                <a:latin typeface="Arial"/>
                <a:cs typeface="Arial"/>
              </a:rPr>
              <a:t>,  14(9):2717–2725.</a:t>
            </a:r>
            <a:endParaRPr lang="en-US" sz="1800" dirty="0">
              <a:latin typeface="Arial"/>
              <a:cs typeface="Arial"/>
            </a:endParaRPr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Hobbs, B., </a:t>
            </a:r>
            <a:r>
              <a:rPr lang="en-US" sz="1800" spc="-5" dirty="0">
                <a:latin typeface="Arial"/>
                <a:cs typeface="Arial"/>
              </a:rPr>
              <a:t>Kane, M., Hong,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and Landin, R. (2018). Statistical challenges  posed </a:t>
            </a:r>
            <a:r>
              <a:rPr lang="en-US" sz="1800" spc="-15" dirty="0">
                <a:latin typeface="Arial"/>
                <a:cs typeface="Arial"/>
              </a:rPr>
              <a:t>by </a:t>
            </a:r>
            <a:r>
              <a:rPr lang="en-US" sz="1800" spc="-5" dirty="0">
                <a:latin typeface="Arial"/>
                <a:cs typeface="Arial"/>
              </a:rPr>
              <a:t>uncontrolled master protocols: sensitivity analysis of the  </a:t>
            </a:r>
            <a:r>
              <a:rPr lang="en-US" sz="1800" spc="-10" dirty="0">
                <a:latin typeface="Arial"/>
                <a:cs typeface="Arial"/>
              </a:rPr>
              <a:t>vemurafenib </a:t>
            </a:r>
            <a:r>
              <a:rPr lang="en-US" sz="1800" spc="-20" dirty="0">
                <a:latin typeface="Arial"/>
                <a:cs typeface="Arial"/>
              </a:rPr>
              <a:t>study. </a:t>
            </a:r>
            <a:r>
              <a:rPr lang="en-US" sz="1800" i="1" spc="-5" dirty="0">
                <a:latin typeface="Arial"/>
                <a:cs typeface="Arial"/>
              </a:rPr>
              <a:t>Annals of</a:t>
            </a:r>
            <a:r>
              <a:rPr lang="en-US" sz="1800" i="1" spc="-120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Oncology</a:t>
            </a:r>
            <a:r>
              <a:rPr lang="en-US" sz="1800" spc="-5" dirty="0"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 </a:t>
            </a:r>
            <a:r>
              <a:rPr lang="en-US" sz="1800" spc="-5" dirty="0">
                <a:latin typeface="Arial"/>
                <a:cs typeface="Arial"/>
              </a:rPr>
              <a:t>and Landin, R. (2018).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basket </a:t>
            </a:r>
            <a:r>
              <a:rPr lang="en-US" sz="1800" dirty="0">
                <a:latin typeface="Arial"/>
                <a:cs typeface="Arial"/>
              </a:rPr>
              <a:t>trial </a:t>
            </a:r>
            <a:r>
              <a:rPr lang="en-US" sz="1800" spc="-5" dirty="0">
                <a:latin typeface="Arial"/>
                <a:cs typeface="Arial"/>
              </a:rPr>
              <a:t>design with  exchangeability monitoring. </a:t>
            </a:r>
            <a:r>
              <a:rPr lang="en-US" sz="1800" i="1" spc="-5" dirty="0">
                <a:latin typeface="Arial"/>
                <a:cs typeface="Arial"/>
              </a:rPr>
              <a:t>Statistics in</a:t>
            </a:r>
            <a:r>
              <a:rPr lang="en-US" sz="1800" i="1" spc="-145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medicine</a:t>
            </a:r>
            <a:r>
              <a:rPr lang="en-US" sz="1800" spc="-5" dirty="0">
                <a:latin typeface="Arial"/>
                <a:cs typeface="Arial"/>
              </a:rPr>
              <a:t>.</a:t>
            </a: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5" dirty="0">
                <a:latin typeface="Arial"/>
                <a:cs typeface="Arial"/>
              </a:rPr>
              <a:t>Hyman,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5" dirty="0">
                <a:latin typeface="Arial"/>
                <a:cs typeface="Arial"/>
              </a:rPr>
              <a:t>M., </a:t>
            </a:r>
            <a:r>
              <a:rPr lang="en-US" sz="1800" spc="-10" dirty="0" err="1">
                <a:latin typeface="Arial"/>
                <a:cs typeface="Arial"/>
              </a:rPr>
              <a:t>Piha</a:t>
            </a:r>
            <a:r>
              <a:rPr lang="en-US" sz="1800" spc="-10" dirty="0">
                <a:latin typeface="Arial"/>
                <a:cs typeface="Arial"/>
              </a:rPr>
              <a:t>-Paul, </a:t>
            </a:r>
            <a:r>
              <a:rPr lang="en-US" sz="1800" spc="-15" dirty="0">
                <a:latin typeface="Arial"/>
                <a:cs typeface="Arial"/>
              </a:rPr>
              <a:t>S.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10" dirty="0">
                <a:latin typeface="Arial"/>
                <a:cs typeface="Arial"/>
              </a:rPr>
              <a:t>Won, </a:t>
            </a:r>
            <a:r>
              <a:rPr lang="en-US" sz="1800" spc="-5" dirty="0">
                <a:latin typeface="Arial"/>
                <a:cs typeface="Arial"/>
              </a:rPr>
              <a:t>H., Rodon,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5" dirty="0" err="1">
                <a:latin typeface="Arial"/>
                <a:cs typeface="Arial"/>
              </a:rPr>
              <a:t>Saura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10" dirty="0">
                <a:latin typeface="Arial"/>
                <a:cs typeface="Arial"/>
              </a:rPr>
              <a:t>Shapiro, </a:t>
            </a:r>
            <a:r>
              <a:rPr lang="en-US" sz="1800" spc="-5" dirty="0">
                <a:latin typeface="Arial"/>
                <a:cs typeface="Arial"/>
              </a:rPr>
              <a:t>G. I.,  </a:t>
            </a:r>
            <a:r>
              <a:rPr lang="en-US" sz="1800" spc="-10" dirty="0" err="1">
                <a:latin typeface="Arial"/>
                <a:cs typeface="Arial"/>
              </a:rPr>
              <a:t>Juric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Quinn,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5" dirty="0">
                <a:latin typeface="Arial"/>
                <a:cs typeface="Arial"/>
              </a:rPr>
              <a:t>I., </a:t>
            </a:r>
            <a:r>
              <a:rPr lang="en-US" sz="1800" spc="-10" dirty="0">
                <a:latin typeface="Arial"/>
                <a:cs typeface="Arial"/>
              </a:rPr>
              <a:t>Moreno, </a:t>
            </a:r>
            <a:r>
              <a:rPr lang="en-US" sz="1800" spc="-40" dirty="0">
                <a:latin typeface="Arial"/>
                <a:cs typeface="Arial"/>
              </a:rPr>
              <a:t>V., </a:t>
            </a:r>
            <a:r>
              <a:rPr lang="en-US" sz="1800" spc="-10" dirty="0" err="1">
                <a:latin typeface="Arial"/>
                <a:cs typeface="Arial"/>
              </a:rPr>
              <a:t>Doger</a:t>
            </a:r>
            <a:r>
              <a:rPr lang="en-US" sz="1800" spc="-10" dirty="0">
                <a:latin typeface="Arial"/>
                <a:cs typeface="Arial"/>
              </a:rPr>
              <a:t>, B., </a:t>
            </a:r>
            <a:r>
              <a:rPr lang="en-US" sz="1800" spc="-5" dirty="0">
                <a:latin typeface="Arial"/>
                <a:cs typeface="Arial"/>
              </a:rPr>
              <a:t>et al. (2018). Her kinase  inhibition in patients with her2-and her3-mutant cancers. </a:t>
            </a:r>
            <a:r>
              <a:rPr lang="en-US" sz="1800" i="1" spc="-5" dirty="0">
                <a:latin typeface="Arial"/>
                <a:cs typeface="Arial"/>
              </a:rPr>
              <a:t>Nature</a:t>
            </a:r>
            <a:r>
              <a:rPr lang="en-US" sz="1800" spc="-5" dirty="0">
                <a:latin typeface="Arial"/>
                <a:cs typeface="Arial"/>
              </a:rPr>
              <a:t>,  554(7691):189–194.</a:t>
            </a:r>
            <a:endParaRPr lang="en-US" sz="1800" dirty="0">
              <a:latin typeface="Arial"/>
              <a:cs typeface="Arial"/>
            </a:endParaRP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11073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6CA0-9E9C-9D1C-EB03-9D325F85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AB24-053B-E507-84A2-314545DF9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10787109" cy="4395378"/>
          </a:xfrm>
        </p:spPr>
        <p:txBody>
          <a:bodyPr>
            <a:noAutofit/>
          </a:bodyPr>
          <a:lstStyle/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10" dirty="0" err="1">
                <a:latin typeface="Arial"/>
                <a:cs typeface="Arial"/>
              </a:rPr>
              <a:t>Zabor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E., </a:t>
            </a:r>
            <a:r>
              <a:rPr lang="en-US" sz="1800" spc="-10" dirty="0" err="1">
                <a:latin typeface="Arial"/>
                <a:cs typeface="Arial"/>
              </a:rPr>
              <a:t>Nie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5" dirty="0">
                <a:latin typeface="Arial"/>
                <a:cs typeface="Arial"/>
              </a:rPr>
              <a:t>(2022).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and frequentist  approaches to sequential monitoring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futility in oncology basket trials: A  comparison of </a:t>
            </a:r>
            <a:r>
              <a:rPr lang="en-US" sz="1800" spc="-10" dirty="0" err="1">
                <a:latin typeface="Arial"/>
                <a:cs typeface="Arial"/>
              </a:rPr>
              <a:t>simon’s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two-stage design and </a:t>
            </a:r>
            <a:r>
              <a:rPr lang="en-US" sz="1800" spc="-10" dirty="0" err="1">
                <a:latin typeface="Arial"/>
                <a:cs typeface="Arial"/>
              </a:rPr>
              <a:t>bayesian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predictive  probability monitoring with information sharing across </a:t>
            </a:r>
            <a:r>
              <a:rPr lang="en-US" sz="1800" spc="-10" dirty="0">
                <a:latin typeface="Arial"/>
                <a:cs typeface="Arial"/>
              </a:rPr>
              <a:t>baskets. </a:t>
            </a:r>
            <a:r>
              <a:rPr lang="en-US" sz="1800" i="1" spc="-5" dirty="0" err="1">
                <a:latin typeface="Arial"/>
                <a:cs typeface="Arial"/>
              </a:rPr>
              <a:t>Plos</a:t>
            </a:r>
            <a:r>
              <a:rPr lang="en-US" sz="1800" i="1" spc="-5" dirty="0">
                <a:latin typeface="Arial"/>
                <a:cs typeface="Arial"/>
              </a:rPr>
              <a:t> one</a:t>
            </a:r>
            <a:r>
              <a:rPr lang="en-US" sz="1800" spc="-5" dirty="0">
                <a:latin typeface="Arial"/>
                <a:cs typeface="Arial"/>
              </a:rPr>
              <a:t>,  17(8):e0272367.</a:t>
            </a:r>
          </a:p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 M., </a:t>
            </a:r>
            <a:r>
              <a:rPr lang="en-US" sz="1800" spc="-10" dirty="0">
                <a:latin typeface="Arial"/>
                <a:cs typeface="Arial"/>
              </a:rPr>
              <a:t>Koopmeiners,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Chen, N.,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</a:t>
            </a:r>
            <a:r>
              <a:rPr lang="en-US" sz="1800" spc="-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(2021). Statistical design considerations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dirty="0">
                <a:latin typeface="Arial"/>
                <a:cs typeface="Arial"/>
              </a:rPr>
              <a:t>trials </a:t>
            </a:r>
            <a:r>
              <a:rPr lang="en-US" sz="1800" spc="-5" dirty="0">
                <a:latin typeface="Arial"/>
                <a:cs typeface="Arial"/>
              </a:rPr>
              <a:t>that study multiple indications.  </a:t>
            </a:r>
            <a:r>
              <a:rPr lang="en-US" sz="1800" i="1" spc="-5" dirty="0">
                <a:latin typeface="Arial"/>
                <a:cs typeface="Arial"/>
              </a:rPr>
              <a:t>Statistical Methods in Medical Research</a:t>
            </a:r>
            <a:r>
              <a:rPr lang="en-US" sz="1800" spc="-5" dirty="0">
                <a:latin typeface="Arial"/>
                <a:cs typeface="Arial"/>
              </a:rPr>
              <a:t>, 30(3):785–798. PMID:  33267746.</a:t>
            </a:r>
            <a:endParaRPr lang="en-US" sz="1800" dirty="0">
              <a:latin typeface="Arial"/>
              <a:cs typeface="Arial"/>
            </a:endParaRPr>
          </a:p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 M., </a:t>
            </a:r>
            <a:r>
              <a:rPr lang="en-US" sz="1800" spc="-10" dirty="0">
                <a:latin typeface="Arial"/>
                <a:cs typeface="Arial"/>
              </a:rPr>
              <a:t>Koopmeiners,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Kane, M.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10" dirty="0" err="1">
                <a:latin typeface="Arial"/>
                <a:cs typeface="Arial"/>
              </a:rPr>
              <a:t>Roychoudhury</a:t>
            </a:r>
            <a:r>
              <a:rPr lang="en-US" sz="1800" spc="-10" dirty="0">
                <a:latin typeface="Arial"/>
                <a:cs typeface="Arial"/>
              </a:rPr>
              <a:t>, S.,</a:t>
            </a:r>
            <a:r>
              <a:rPr lang="en-US" sz="1800" spc="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Hong,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 </a:t>
            </a:r>
            <a:r>
              <a:rPr lang="en-US" sz="1800" spc="-5" dirty="0">
                <a:latin typeface="Arial"/>
                <a:cs typeface="Arial"/>
              </a:rPr>
              <a:t>(2019). </a:t>
            </a:r>
            <a:r>
              <a:rPr lang="en-US" sz="1800" spc="-10" dirty="0">
                <a:latin typeface="Arial"/>
                <a:cs typeface="Arial"/>
              </a:rPr>
              <a:t>Basket </a:t>
            </a:r>
            <a:r>
              <a:rPr lang="en-US" sz="1800" spc="-5" dirty="0">
                <a:latin typeface="Arial"/>
                <a:cs typeface="Arial"/>
              </a:rPr>
              <a:t>designs: Statistical considerations 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oncology trials. </a:t>
            </a:r>
            <a:r>
              <a:rPr lang="en-US" sz="1800" i="1" spc="-5" dirty="0">
                <a:latin typeface="Arial"/>
                <a:cs typeface="Arial"/>
              </a:rPr>
              <a:t>JCO Precision Oncology</a:t>
            </a:r>
            <a:r>
              <a:rPr lang="en-US" sz="1800" spc="-5" dirty="0">
                <a:latin typeface="Arial"/>
                <a:cs typeface="Arial"/>
              </a:rPr>
              <a:t>,</a:t>
            </a:r>
            <a:r>
              <a:rPr lang="en-US" sz="1800" spc="-13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3:1–9.</a:t>
            </a:r>
            <a:endParaRPr lang="en-US" sz="1800" dirty="0">
              <a:latin typeface="Arial"/>
              <a:cs typeface="Arial"/>
            </a:endParaRPr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Saville,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5" dirty="0">
                <a:latin typeface="Arial"/>
                <a:cs typeface="Arial"/>
              </a:rPr>
              <a:t>R., </a:t>
            </a:r>
            <a:r>
              <a:rPr lang="en-US" sz="1800" spc="-10" dirty="0">
                <a:latin typeface="Arial"/>
                <a:cs typeface="Arial"/>
              </a:rPr>
              <a:t>Connor,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40" dirty="0">
                <a:latin typeface="Arial"/>
                <a:cs typeface="Arial"/>
              </a:rPr>
              <a:t>T., </a:t>
            </a:r>
            <a:r>
              <a:rPr lang="en-US" sz="1800" spc="-15" dirty="0">
                <a:latin typeface="Arial"/>
                <a:cs typeface="Arial"/>
              </a:rPr>
              <a:t>Ayers, </a:t>
            </a:r>
            <a:r>
              <a:rPr lang="en-US" sz="1800" spc="-5" dirty="0">
                <a:latin typeface="Arial"/>
                <a:cs typeface="Arial"/>
              </a:rPr>
              <a:t>G.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and Alvarez,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(2014). The utility of  </a:t>
            </a:r>
            <a:r>
              <a:rPr lang="en-US" sz="1800" spc="-10" dirty="0" err="1">
                <a:latin typeface="Arial"/>
                <a:cs typeface="Arial"/>
              </a:rPr>
              <a:t>bayesian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predictive probabilities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interim monitoring of clinical</a:t>
            </a:r>
            <a:r>
              <a:rPr lang="en-US" sz="1800" spc="7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trials.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Clinical </a:t>
            </a:r>
            <a:r>
              <a:rPr lang="en-US" sz="1800" i="1" spc="-20" dirty="0">
                <a:latin typeface="Arial"/>
                <a:cs typeface="Arial"/>
              </a:rPr>
              <a:t>Trials</a:t>
            </a:r>
            <a:r>
              <a:rPr lang="en-US" sz="1800" spc="-20" dirty="0">
                <a:latin typeface="Arial"/>
                <a:cs typeface="Arial"/>
              </a:rPr>
              <a:t>,</a:t>
            </a:r>
            <a:r>
              <a:rPr lang="en-US" sz="1800" spc="-5" dirty="0">
                <a:latin typeface="Arial"/>
                <a:cs typeface="Arial"/>
              </a:rPr>
              <a:t> 11(4):485–493.</a:t>
            </a:r>
          </a:p>
          <a:p>
            <a:pPr marL="151130" marR="58419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>
                <a:latin typeface="Arial"/>
                <a:cs typeface="Arial"/>
              </a:rPr>
              <a:t>Woodcock,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15" dirty="0" err="1">
                <a:latin typeface="Arial"/>
                <a:cs typeface="Arial"/>
              </a:rPr>
              <a:t>LaVange</a:t>
            </a:r>
            <a:r>
              <a:rPr lang="en-US" sz="1800" spc="-15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 M. (2017). Master protocols to study multiple  therapies, multiple diseases, or both. </a:t>
            </a:r>
            <a:r>
              <a:rPr lang="en-US" sz="1800" i="1" spc="-10" dirty="0">
                <a:latin typeface="Arial"/>
                <a:cs typeface="Arial"/>
              </a:rPr>
              <a:t>New </a:t>
            </a:r>
            <a:r>
              <a:rPr lang="en-US" sz="1800" i="1" spc="-5" dirty="0">
                <a:latin typeface="Arial"/>
                <a:cs typeface="Arial"/>
              </a:rPr>
              <a:t>England </a:t>
            </a:r>
            <a:r>
              <a:rPr lang="en-US" sz="1800" i="1" dirty="0">
                <a:latin typeface="Arial"/>
                <a:cs typeface="Arial"/>
              </a:rPr>
              <a:t>Journal </a:t>
            </a:r>
            <a:r>
              <a:rPr lang="en-US" sz="1800" i="1" spc="-5" dirty="0">
                <a:latin typeface="Arial"/>
                <a:cs typeface="Arial"/>
              </a:rPr>
              <a:t>of Medicine</a:t>
            </a:r>
            <a:r>
              <a:rPr lang="en-US" sz="1800" spc="-5" dirty="0">
                <a:latin typeface="Arial"/>
                <a:cs typeface="Arial"/>
              </a:rPr>
              <a:t>,  377(1):62–70.</a:t>
            </a:r>
            <a:endParaRPr lang="en-US" sz="1800" dirty="0">
              <a:latin typeface="Arial"/>
              <a:cs typeface="Arial"/>
            </a:endParaRPr>
          </a:p>
          <a:p>
            <a:pPr marL="151130" marR="58419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 err="1">
                <a:latin typeface="Arial"/>
                <a:cs typeface="Arial"/>
              </a:rPr>
              <a:t>Zabor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E.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Kane, M.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10" dirty="0" err="1">
                <a:latin typeface="Arial"/>
                <a:cs typeface="Arial"/>
              </a:rPr>
              <a:t>Roychoudhury</a:t>
            </a:r>
            <a:r>
              <a:rPr lang="en-US" sz="1800" spc="-10" dirty="0">
                <a:latin typeface="Arial"/>
                <a:cs typeface="Arial"/>
              </a:rPr>
              <a:t>, S., </a:t>
            </a:r>
            <a:r>
              <a:rPr lang="en-US" sz="1800" spc="-10" dirty="0" err="1">
                <a:latin typeface="Arial"/>
                <a:cs typeface="Arial"/>
              </a:rPr>
              <a:t>Nie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(2022).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basket </a:t>
            </a:r>
            <a:r>
              <a:rPr lang="en-US" sz="1800" dirty="0">
                <a:latin typeface="Arial"/>
                <a:cs typeface="Arial"/>
              </a:rPr>
              <a:t>trial </a:t>
            </a:r>
            <a:r>
              <a:rPr lang="en-US" sz="1800" spc="-5" dirty="0">
                <a:latin typeface="Arial"/>
                <a:cs typeface="Arial"/>
              </a:rPr>
              <a:t>design with false-discovery rate control. </a:t>
            </a:r>
            <a:r>
              <a:rPr lang="en-US" sz="1800" i="1" spc="-5" dirty="0">
                <a:latin typeface="Arial"/>
                <a:cs typeface="Arial"/>
              </a:rPr>
              <a:t>Clinical  </a:t>
            </a:r>
            <a:r>
              <a:rPr lang="en-US" sz="1800" i="1" spc="-20" dirty="0">
                <a:latin typeface="Arial"/>
                <a:cs typeface="Arial"/>
              </a:rPr>
              <a:t>Trials</a:t>
            </a:r>
            <a:r>
              <a:rPr lang="en-US" sz="1800" spc="-2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page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17407745211073624.</a:t>
            </a:r>
            <a:endParaRPr lang="en-US" sz="1800" dirty="0">
              <a:latin typeface="Arial"/>
              <a:cs typeface="Arial"/>
            </a:endParaRPr>
          </a:p>
          <a:p>
            <a:endParaRPr lang="en-US" sz="1800" dirty="0"/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6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9CC9-7E75-5308-2F01-F5678CB4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Move to Precision Medicine in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E078-8A65-9FE6-AD2C-1A0BB157A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oncology, studies traditionally are designed for a  particular histology or “indication” (e.g., lung cancer)</a:t>
            </a:r>
          </a:p>
          <a:p>
            <a:r>
              <a:rPr lang="en-US" dirty="0"/>
              <a:t>We can now partition cancers into many small molecular  subtypes and have developed therapies to target these  genetic alterations</a:t>
            </a:r>
          </a:p>
          <a:p>
            <a:r>
              <a:rPr lang="en-US" dirty="0"/>
              <a:t>Historically, we may have designed many standalone trials  for each indication, but now we can include multiple  indications</a:t>
            </a:r>
          </a:p>
          <a:p>
            <a:r>
              <a:rPr lang="en-US" dirty="0"/>
              <a:t>However, there may be potential heterogeneity in treatment  benefit by indication</a:t>
            </a:r>
          </a:p>
        </p:txBody>
      </p:sp>
    </p:spTree>
    <p:extLst>
      <p:ext uri="{BB962C8B-B14F-4D97-AF65-F5344CB8AC3E}">
        <p14:creationId xmlns:p14="http://schemas.microsoft.com/office/powerpoint/2010/main" val="3351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57A2-59C5-5141-71DB-9D6D1D7F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Medicine and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A68D-1B1F-0143-7A6F-13C823F3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design has evolved alongside the scientific  developments leading to precision medicine in oncology</a:t>
            </a:r>
          </a:p>
          <a:p>
            <a:r>
              <a:rPr lang="en-US" u="sng" dirty="0"/>
              <a:t>Master protocols</a:t>
            </a:r>
            <a:r>
              <a:rPr lang="en-US" dirty="0"/>
              <a:t> provide a flexible approach to designs  with multiple indications, but have their own challenges  (Woodcock and </a:t>
            </a:r>
            <a:r>
              <a:rPr lang="en-US" dirty="0" err="1"/>
              <a:t>LaVange</a:t>
            </a:r>
            <a:r>
              <a:rPr lang="en-US" dirty="0"/>
              <a:t>, 2017; Hobbs et al., 2018; Kaizer  et al., 2019, 2021)</a:t>
            </a:r>
          </a:p>
          <a:p>
            <a:r>
              <a:rPr lang="en-US" dirty="0"/>
              <a:t>Examples of master protocols include basket, umbrella,  and platform trials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73E21F-7985-106B-52F9-C4EC062F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743" y="1149076"/>
            <a:ext cx="9387037" cy="52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FFC-4512-F45F-A54B-5915C176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68A4-6339-A16A-0702-F38D9120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 we have conducted separate standalone studies for at most a few interventions in targeted populations, however these are becoming increasingly expensive and prohibitive</a:t>
            </a:r>
          </a:p>
          <a:p>
            <a:r>
              <a:rPr lang="en-US" dirty="0"/>
              <a:t>Precision medicine and the need for flexible designs to consider multiple drugs, diseases, populations, or combinations of these are needed</a:t>
            </a:r>
          </a:p>
          <a:p>
            <a:r>
              <a:rPr lang="en-US" dirty="0"/>
              <a:t>Master protocols provide a unifying framework that use one </a:t>
            </a:r>
            <a:r>
              <a:rPr lang="en-US" i="1" dirty="0"/>
              <a:t>master</a:t>
            </a:r>
            <a:r>
              <a:rPr lang="en-US" dirty="0"/>
              <a:t> protocol for a study that is designed to answer multiple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2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4615</TotalTime>
  <Words>3132</Words>
  <Application>Microsoft Office PowerPoint</Application>
  <PresentationFormat>Widescreen</PresentationFormat>
  <Paragraphs>657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Arial Black</vt:lpstr>
      <vt:lpstr>Calibri</vt:lpstr>
      <vt:lpstr>Office Theme</vt:lpstr>
      <vt:lpstr>Bayesian Modeling in Oncology Trials</vt:lpstr>
      <vt:lpstr>Instructors</vt:lpstr>
      <vt:lpstr>Short Course Outline</vt:lpstr>
      <vt:lpstr>Overall Learning Objectives</vt:lpstr>
      <vt:lpstr>Materials for Download</vt:lpstr>
      <vt:lpstr>The Move to Precision Medicine in Oncology</vt:lpstr>
      <vt:lpstr>Precision Medicine and Study Design</vt:lpstr>
      <vt:lpstr>PowerPoint Presentation</vt:lpstr>
      <vt:lpstr>Master Protocols</vt:lpstr>
      <vt:lpstr>Master Protocol Innovation</vt:lpstr>
      <vt:lpstr>General Classes of Master Protocols</vt:lpstr>
      <vt:lpstr>Umbrellas and Baskets</vt:lpstr>
      <vt:lpstr>PowerPoint Presentation</vt:lpstr>
      <vt:lpstr>Platform Trials</vt:lpstr>
      <vt:lpstr>Master Protocols</vt:lpstr>
      <vt:lpstr>Statistical Considerations for Master Protocols</vt:lpstr>
      <vt:lpstr>Example Basket Trial</vt:lpstr>
      <vt:lpstr>Imatinib Trial Results and Challenges</vt:lpstr>
      <vt:lpstr>Motivating Example: Trial with 5 Baskets</vt:lpstr>
      <vt:lpstr>Subgroup Analyses</vt:lpstr>
      <vt:lpstr>Type I Error Rate Calibration</vt:lpstr>
      <vt:lpstr>Strength of Type I Error Control</vt:lpstr>
      <vt:lpstr>How to choose the optimal approach?</vt:lpstr>
      <vt:lpstr>Optimal Subgroup Analysis Approaches</vt:lpstr>
      <vt:lpstr>PowerPoint Presentation</vt:lpstr>
      <vt:lpstr>Simulation Study for 5 Basket Trial</vt:lpstr>
      <vt:lpstr>Ind Results</vt:lpstr>
      <vt:lpstr>Mult Results</vt:lpstr>
      <vt:lpstr>Pool Results</vt:lpstr>
      <vt:lpstr>MEM with PP=86.25% Threshold Results</vt:lpstr>
      <vt:lpstr>MEM with PP=89.75% Threshold Results</vt:lpstr>
      <vt:lpstr>MEM with PP=97.15% Threshold Results</vt:lpstr>
      <vt:lpstr>MEM Comparisons</vt:lpstr>
      <vt:lpstr>Subgroup Conclusions</vt:lpstr>
      <vt:lpstr>Interim Monitoring in Basket Trials</vt:lpstr>
      <vt:lpstr>PowerPoint Presentation</vt:lpstr>
      <vt:lpstr>Why Futility Interim Monitoring?</vt:lpstr>
      <vt:lpstr>Simon Two-Stage Design</vt:lpstr>
      <vt:lpstr>Potential Limitations to Simon’s Two-Stage Design for Basket Trials</vt:lpstr>
      <vt:lpstr>Posterior and Predictive Probabilities</vt:lpstr>
      <vt:lpstr>PowerPoint Presentation</vt:lpstr>
      <vt:lpstr>Simulation Set-Up</vt:lpstr>
      <vt:lpstr>Bayesian Calibration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Monitoring Conclusions</vt:lpstr>
      <vt:lpstr>Contact Info:</vt:lpstr>
      <vt:lpstr>Select References</vt:lpstr>
      <vt:lpstr>Select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293</cp:revision>
  <dcterms:created xsi:type="dcterms:W3CDTF">2015-07-27T20:53:12Z</dcterms:created>
  <dcterms:modified xsi:type="dcterms:W3CDTF">2023-05-10T15:45:42Z</dcterms:modified>
</cp:coreProperties>
</file>